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14"/>
  </p:notesMasterIdLst>
  <p:sldIdLst>
    <p:sldId id="326" r:id="rId4"/>
    <p:sldId id="328" r:id="rId5"/>
    <p:sldId id="276" r:id="rId6"/>
    <p:sldId id="363" r:id="rId7"/>
    <p:sldId id="369" r:id="rId8"/>
    <p:sldId id="361" r:id="rId9"/>
    <p:sldId id="371" r:id="rId10"/>
    <p:sldId id="365" r:id="rId11"/>
    <p:sldId id="367" r:id="rId12"/>
    <p:sldId id="287" r:id="rId13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2701" autoAdjust="0"/>
  </p:normalViewPr>
  <p:slideViewPr>
    <p:cSldViewPr snapToGrid="0">
      <p:cViewPr varScale="1">
        <p:scale>
          <a:sx n="46" d="100"/>
          <a:sy n="46" d="100"/>
        </p:scale>
        <p:origin x="936" y="66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2020/7/16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844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sebab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mengusulkan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altLang="ja-JP" dirty="0" err="1" smtClean="0"/>
              <a:t>Rancang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Bangun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Sistem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Manajemen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Proyek</a:t>
            </a:r>
            <a:r>
              <a:rPr lang="en-US" altLang="ja-JP" dirty="0" smtClean="0"/>
              <a:t>,</a:t>
            </a:r>
            <a:r>
              <a:rPr lang="en-US" altLang="ja-JP" baseline="0" dirty="0" smtClean="0"/>
              <a:t> </a:t>
            </a:r>
            <a:r>
              <a:rPr lang="en-US" altLang="ja-JP" baseline="0" dirty="0" err="1" smtClean="0"/>
              <a:t>dimana</a:t>
            </a:r>
            <a:r>
              <a:rPr lang="en-US" altLang="ja-JP" baseline="0" dirty="0" smtClean="0"/>
              <a:t> 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rencana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proyek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kumimoji="1" lang="en-US" sz="2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dicek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pimpinan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kumimoji="1" lang="en-US" sz="2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impinan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memonitoring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progress /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perkembangan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pelaksanaan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proyek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42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3.xml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12497"/>
          <a:stretch>
            <a:fillRect/>
          </a:stretch>
        </p:blipFill>
        <p:spPr/>
      </p:pic>
      <p:sp>
        <p:nvSpPr>
          <p:cNvPr id="24" name="テキスト プレースホルダー 2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>
          <a:xfrm>
            <a:off x="197546" y="4416781"/>
            <a:ext cx="7837255" cy="3312381"/>
          </a:xfrm>
        </p:spPr>
        <p:txBody>
          <a:bodyPr>
            <a:normAutofit fontScale="90000"/>
          </a:bodyPr>
          <a:lstStyle/>
          <a:p>
            <a:r>
              <a:rPr lang="en-US" altLang="ja-JP" dirty="0" err="1" smtClean="0"/>
              <a:t>Rancang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Bangun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Sistem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Manajemen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Informasi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Proyek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Berbasis</a:t>
            </a:r>
            <a:r>
              <a:rPr lang="en-US" altLang="ja-JP" dirty="0" smtClean="0"/>
              <a:t> Web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42"/>
          </p:nvPr>
        </p:nvSpPr>
        <p:spPr>
          <a:xfrm>
            <a:off x="567171" y="8028226"/>
            <a:ext cx="7227000" cy="2086317"/>
          </a:xfrm>
        </p:spPr>
        <p:txBody>
          <a:bodyPr/>
          <a:lstStyle/>
          <a:p>
            <a:r>
              <a:rPr lang="en-US" altLang="ja-JP" dirty="0" err="1" smtClean="0"/>
              <a:t>Prensented</a:t>
            </a:r>
            <a:r>
              <a:rPr lang="en-US" altLang="ja-JP" dirty="0" smtClean="0"/>
              <a:t> by  </a:t>
            </a:r>
            <a:r>
              <a:rPr lang="en-US" altLang="ja-JP" dirty="0" smtClean="0"/>
              <a:t>:</a:t>
            </a:r>
            <a:endParaRPr lang="id-ID" altLang="ja-JP" dirty="0"/>
          </a:p>
          <a:p>
            <a:r>
              <a:rPr lang="id-ID" altLang="ja-JP" dirty="0"/>
              <a:t> </a:t>
            </a:r>
            <a:r>
              <a:rPr lang="id-ID" altLang="ja-JP" dirty="0" smtClean="0"/>
              <a:t>    Dimas</a:t>
            </a:r>
            <a:r>
              <a:rPr lang="id-ID" altLang="ja-JP" dirty="0" smtClean="0"/>
              <a:t>  Dwi</a:t>
            </a:r>
            <a:r>
              <a:rPr lang="en-US" altLang="ja-JP" dirty="0" smtClean="0"/>
              <a:t> </a:t>
            </a:r>
            <a:r>
              <a:rPr lang="id-ID" altLang="ja-JP" dirty="0" smtClean="0"/>
              <a:t> C</a:t>
            </a:r>
            <a:r>
              <a:rPr lang="id-ID" altLang="ja-JP" dirty="0" smtClean="0"/>
              <a:t>ahyo</a:t>
            </a:r>
            <a:r>
              <a:rPr lang="en-US" altLang="ja-JP" dirty="0" smtClean="0"/>
              <a:t> </a:t>
            </a:r>
            <a:r>
              <a:rPr lang="en-US" altLang="ja-JP" dirty="0"/>
              <a:t>(</a:t>
            </a:r>
            <a:r>
              <a:rPr lang="en-US" altLang="ja-JP" dirty="0" smtClean="0"/>
              <a:t>17020</a:t>
            </a:r>
            <a:r>
              <a:rPr lang="id-ID" altLang="ja-JP" dirty="0" smtClean="0"/>
              <a:t>1</a:t>
            </a:r>
            <a:r>
              <a:rPr lang="en-US" altLang="ja-JP" dirty="0" smtClean="0"/>
              <a:t>4</a:t>
            </a:r>
            <a:r>
              <a:rPr lang="en-US" altLang="ja-JP" dirty="0"/>
              <a:t>)</a:t>
            </a:r>
            <a:endParaRPr lang="id-ID" altLang="ja-JP" dirty="0" smtClean="0"/>
          </a:p>
          <a:p>
            <a:r>
              <a:rPr lang="en-US" altLang="ja-JP" dirty="0"/>
              <a:t>   </a:t>
            </a:r>
            <a:r>
              <a:rPr lang="en-US" altLang="ja-JP" dirty="0" smtClean="0"/>
              <a:t>  </a:t>
            </a:r>
            <a:r>
              <a:rPr kumimoji="1" lang="en-US" altLang="ja-JP" dirty="0" smtClean="0"/>
              <a:t>Malsi </a:t>
            </a:r>
            <a:r>
              <a:rPr kumimoji="1" lang="en-US" altLang="ja-JP" dirty="0" err="1" smtClean="0"/>
              <a:t>Nur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Adwinda</a:t>
            </a:r>
            <a:r>
              <a:rPr kumimoji="1" lang="en-US" altLang="ja-JP" dirty="0" smtClean="0"/>
              <a:t> R  (1702034</a:t>
            </a:r>
            <a:r>
              <a:rPr kumimoji="1" lang="en-US" altLang="ja-JP" dirty="0" smtClean="0"/>
              <a:t>)</a:t>
            </a:r>
            <a:endParaRPr kumimoji="1" lang="id-ID" altLang="ja-JP" dirty="0" smtClean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altLang="ja-JP" dirty="0" smtClean="0"/>
              <a:t>HALLO</a:t>
            </a:r>
            <a:r>
              <a:rPr lang="en-US" altLang="ja-JP" dirty="0"/>
              <a:t>!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44"/>
          </p:nvPr>
        </p:nvSpPr>
        <p:spPr>
          <a:xfrm>
            <a:off x="517136" y="7846797"/>
            <a:ext cx="4114800" cy="72000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1" b="56938"/>
          <a:stretch/>
        </p:blipFill>
        <p:spPr>
          <a:xfrm>
            <a:off x="904867" y="908448"/>
            <a:ext cx="4382060" cy="19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67403"/>
      </p:ext>
    </p:extLst>
  </p:cSld>
  <p:clrMapOvr>
    <a:masterClrMapping/>
  </p:clrMapOvr>
  <p:transition spd="slow" advTm="341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Terima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Kasih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sz="1400" dirty="0" smtClean="0"/>
              <a:t>Presented by  : Malsi </a:t>
            </a:r>
            <a:r>
              <a:rPr lang="en-US" altLang="ja-JP" sz="1400" dirty="0" err="1" smtClean="0"/>
              <a:t>Nur</a:t>
            </a:r>
            <a:r>
              <a:rPr lang="en-US" altLang="ja-JP" sz="1400" dirty="0" smtClean="0"/>
              <a:t> A R</a:t>
            </a:r>
            <a:endParaRPr kumimoji="1" lang="ja-JP" altLang="en-US" sz="1400" dirty="0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図プレースホルダー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図プレースホルダー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図プレースホルダー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図プレースホルダー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図プレースホルダー 6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図プレースホルダー 7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図プレースホルダー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0" name="図プレースホルダー 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図プレースホルダー 10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041298555"/>
      </p:ext>
    </p:extLst>
  </p:cSld>
  <p:clrMapOvr>
    <a:masterClrMapping/>
  </p:clrMapOvr>
  <p:transition spd="slow" advTm="5987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Latar</a:t>
            </a:r>
            <a:r>
              <a:rPr lang="en-US" altLang="ja-JP" dirty="0" smtClean="0"/>
              <a:t> </a:t>
            </a:r>
            <a:r>
              <a:rPr lang="en-US" altLang="ja-JP" dirty="0" err="1" smtClean="0">
                <a:solidFill>
                  <a:schemeClr val="accent1"/>
                </a:solidFill>
                <a:latin typeface="Route 159 Bold" pitchFamily="50" charset="0"/>
              </a:rPr>
              <a:t>Belakang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2480900" y="2538896"/>
            <a:ext cx="13938025" cy="4567332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/>
              <a:t>D</a:t>
            </a:r>
            <a:r>
              <a:rPr lang="id-ID" sz="2800" dirty="0" smtClean="0"/>
              <a:t>epartemen </a:t>
            </a:r>
            <a:r>
              <a:rPr lang="id-ID" sz="2800" dirty="0"/>
              <a:t>Joint Maintenance </a:t>
            </a:r>
            <a:r>
              <a:rPr lang="en-US" sz="2800" dirty="0" smtClean="0"/>
              <a:t>Utility </a:t>
            </a:r>
            <a:r>
              <a:rPr lang="id-ID" sz="2800" dirty="0" smtClean="0"/>
              <a:t>memiliki tugas</a:t>
            </a:r>
            <a:r>
              <a:rPr lang="en-US" sz="2800" dirty="0"/>
              <a:t> </a:t>
            </a:r>
            <a:r>
              <a:rPr lang="en-US" sz="2800" dirty="0" err="1" smtClean="0"/>
              <a:t>untuk</a:t>
            </a:r>
            <a:r>
              <a:rPr lang="id-ID" sz="2800" dirty="0" smtClean="0"/>
              <a:t> </a:t>
            </a:r>
            <a:r>
              <a:rPr lang="en-US" sz="2800" dirty="0" err="1" smtClean="0"/>
              <a:t>merawat</a:t>
            </a:r>
            <a:r>
              <a:rPr lang="en-US" sz="2800" dirty="0" smtClean="0"/>
              <a:t>, </a:t>
            </a:r>
            <a:r>
              <a:rPr lang="en-US" sz="2800" dirty="0" err="1" smtClean="0"/>
              <a:t>memperbaiki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mengimprove</a:t>
            </a:r>
            <a:r>
              <a:rPr lang="en-US" sz="2800" dirty="0" smtClean="0"/>
              <a:t> </a:t>
            </a:r>
            <a:r>
              <a:rPr lang="en-US" sz="2800" dirty="0" err="1" smtClean="0"/>
              <a:t>segala</a:t>
            </a:r>
            <a:r>
              <a:rPr lang="en-US" sz="2800" dirty="0" smtClean="0"/>
              <a:t> </a:t>
            </a:r>
            <a:r>
              <a:rPr lang="en-US" sz="2800" dirty="0" err="1" smtClean="0"/>
              <a:t>sesuatu</a:t>
            </a:r>
            <a:r>
              <a:rPr lang="en-US" sz="2800" dirty="0" smtClean="0"/>
              <a:t> yang </a:t>
            </a:r>
            <a:r>
              <a:rPr lang="en-US" sz="2800" dirty="0" err="1" smtClean="0"/>
              <a:t>berkaitan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id-ID" sz="2800" dirty="0" smtClean="0"/>
              <a:t> mesin</a:t>
            </a:r>
            <a:r>
              <a:rPr lang="en-US" sz="2800" dirty="0" smtClean="0"/>
              <a:t> utility di </a:t>
            </a:r>
            <a:r>
              <a:rPr lang="en-US" sz="2800" dirty="0" err="1" smtClean="0"/>
              <a:t>seluruh</a:t>
            </a:r>
            <a:r>
              <a:rPr lang="en-US" sz="2800" dirty="0" smtClean="0"/>
              <a:t> plant.  Dan </a:t>
            </a:r>
            <a:r>
              <a:rPr lang="en-US" sz="2800" dirty="0" err="1" smtClean="0"/>
              <a:t>juga</a:t>
            </a:r>
            <a:r>
              <a:rPr lang="en-US" sz="2800" dirty="0" smtClean="0"/>
              <a:t> </a:t>
            </a:r>
            <a:r>
              <a:rPr lang="en-US" sz="2800" dirty="0" err="1" smtClean="0"/>
              <a:t>memiliki</a:t>
            </a:r>
            <a:r>
              <a:rPr lang="en-US" sz="2800" dirty="0" smtClean="0"/>
              <a:t> </a:t>
            </a:r>
            <a:r>
              <a:rPr lang="en-US" sz="2800" dirty="0" err="1" smtClean="0"/>
              <a:t>divisi</a:t>
            </a:r>
            <a:r>
              <a:rPr lang="en-US" sz="2800" dirty="0" smtClean="0"/>
              <a:t> PI yang </a:t>
            </a:r>
            <a:r>
              <a:rPr lang="en-US" sz="2800" dirty="0" err="1" smtClean="0"/>
              <a:t>memiliki</a:t>
            </a:r>
            <a:r>
              <a:rPr lang="en-US" sz="2800" dirty="0" smtClean="0"/>
              <a:t> </a:t>
            </a:r>
            <a:r>
              <a:rPr lang="en-US" sz="2800" dirty="0" err="1" smtClean="0"/>
              <a:t>tugas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memanajemen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 smtClean="0"/>
              <a:t>proyek</a:t>
            </a:r>
            <a:r>
              <a:rPr lang="en-US" sz="2800" dirty="0" smtClean="0"/>
              <a:t>.</a:t>
            </a:r>
          </a:p>
          <a:p>
            <a:pPr algn="just"/>
            <a:r>
              <a:rPr lang="en-US" altLang="ja-JP" sz="2800" dirty="0" err="1"/>
              <a:t>Dalam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pelaksanaannya</a:t>
            </a:r>
            <a:r>
              <a:rPr lang="en-US" altLang="ja-JP" sz="2800" dirty="0"/>
              <a:t> PI </a:t>
            </a:r>
            <a:r>
              <a:rPr lang="en-US" altLang="ja-JP" sz="2800" dirty="0" err="1"/>
              <a:t>melakukan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manajemen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informasi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proyek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menggunakan</a:t>
            </a:r>
            <a:r>
              <a:rPr lang="en-US" altLang="ja-JP" sz="2800" dirty="0"/>
              <a:t> Macro </a:t>
            </a:r>
            <a:r>
              <a:rPr lang="en-US" altLang="ja-JP" sz="2800" dirty="0" err="1"/>
              <a:t>Exel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ya</a:t>
            </a:r>
            <a:r>
              <a:rPr lang="id-ID" altLang="ja-JP" sz="2800" dirty="0" smtClean="0"/>
              <a:t>n</a:t>
            </a:r>
            <a:r>
              <a:rPr lang="en-US" altLang="ja-JP" sz="2800" dirty="0" smtClean="0"/>
              <a:t>g </a:t>
            </a:r>
            <a:r>
              <a:rPr lang="en-US" altLang="ja-JP" sz="2800" dirty="0" err="1"/>
              <a:t>berada</a:t>
            </a:r>
            <a:r>
              <a:rPr lang="en-US" altLang="ja-JP" sz="2800" dirty="0"/>
              <a:t> di </a:t>
            </a:r>
            <a:r>
              <a:rPr lang="en-US" altLang="ja-JP" sz="2800" dirty="0" err="1"/>
              <a:t>kantor</a:t>
            </a:r>
            <a:r>
              <a:rPr lang="en-US" altLang="ja-JP" sz="2800" dirty="0"/>
              <a:t> Utility. </a:t>
            </a:r>
            <a:r>
              <a:rPr lang="en-US" altLang="ja-JP" sz="2800" dirty="0" err="1"/>
              <a:t>Sistem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tersebut</a:t>
            </a:r>
            <a:r>
              <a:rPr lang="en-US" altLang="ja-JP" sz="2800" dirty="0"/>
              <a:t> di rasa </a:t>
            </a:r>
            <a:r>
              <a:rPr lang="en-US" altLang="ja-JP" sz="2800" dirty="0" err="1"/>
              <a:t>masih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memiliki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beberapa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masalah</a:t>
            </a:r>
            <a:r>
              <a:rPr lang="en-US" altLang="ja-JP" sz="2800"/>
              <a:t> </a:t>
            </a:r>
            <a:r>
              <a:rPr lang="en-US" altLang="ja-JP" sz="2800" smtClean="0"/>
              <a:t>yang </a:t>
            </a:r>
            <a:r>
              <a:rPr lang="en-US" altLang="ja-JP" sz="2800" dirty="0" err="1"/>
              <a:t>dihadapi</a:t>
            </a:r>
            <a:r>
              <a:rPr lang="en-US" altLang="ja-JP" sz="2800" dirty="0"/>
              <a:t>. </a:t>
            </a:r>
            <a:r>
              <a:rPr lang="en-US" altLang="ja-JP" sz="2800" dirty="0" err="1"/>
              <a:t>Contohnya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ketika</a:t>
            </a:r>
            <a:r>
              <a:rPr lang="en-US" altLang="ja-JP" sz="2800" dirty="0"/>
              <a:t> user </a:t>
            </a:r>
            <a:r>
              <a:rPr lang="en-US" altLang="ja-JP" sz="2800" dirty="0" err="1"/>
              <a:t>menerima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surat</a:t>
            </a:r>
            <a:r>
              <a:rPr lang="en-US" altLang="ja-JP" sz="2800" dirty="0"/>
              <a:t> </a:t>
            </a:r>
            <a:r>
              <a:rPr lang="en-US" altLang="ja-JP" sz="2800" dirty="0" err="1"/>
              <a:t>jalan</a:t>
            </a:r>
            <a:r>
              <a:rPr lang="en-US" altLang="ja-JP" sz="2800" dirty="0"/>
              <a:t> di </a:t>
            </a:r>
            <a:r>
              <a:rPr lang="en-US" altLang="ja-JP" sz="2800" dirty="0" err="1"/>
              <a:t>lapangan</a:t>
            </a:r>
            <a:r>
              <a:rPr lang="en-US" altLang="ja-JP" sz="2800" dirty="0"/>
              <a:t> user </a:t>
            </a:r>
            <a:r>
              <a:rPr lang="en-US" altLang="ja-JP" sz="2800" dirty="0" err="1"/>
              <a:t>hanya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bisa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melakukan</a:t>
            </a:r>
            <a:r>
              <a:rPr lang="en-US" altLang="ja-JP" sz="2800" dirty="0"/>
              <a:t> input di </a:t>
            </a:r>
            <a:r>
              <a:rPr lang="en-US" altLang="ja-JP" sz="2800" dirty="0" err="1"/>
              <a:t>kantor</a:t>
            </a:r>
            <a:r>
              <a:rPr lang="en-US" altLang="ja-JP" sz="2800" dirty="0"/>
              <a:t> utility. </a:t>
            </a:r>
            <a:r>
              <a:rPr lang="en-US" altLang="ja-JP" sz="2800" dirty="0" err="1"/>
              <a:t>Tidak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ada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fitur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dokumentasi</a:t>
            </a:r>
            <a:r>
              <a:rPr lang="en-US" altLang="ja-JP" sz="2800" dirty="0"/>
              <a:t> yang </a:t>
            </a:r>
            <a:r>
              <a:rPr lang="en-US" altLang="ja-JP" sz="2800" dirty="0" err="1"/>
              <a:t>baik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menyebabkan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ada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beberapa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dokumen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yang </a:t>
            </a:r>
            <a:r>
              <a:rPr lang="en-US" altLang="ja-JP" sz="2800" dirty="0" err="1"/>
              <a:t>hilang</a:t>
            </a:r>
            <a:r>
              <a:rPr lang="en-US" altLang="ja-JP" sz="2800" dirty="0" smtClean="0"/>
              <a:t>. </a:t>
            </a:r>
            <a:r>
              <a:rPr lang="en-US" altLang="ja-JP" sz="2800" dirty="0" err="1" smtClean="0"/>
              <a:t>Tidak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ada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laporan</a:t>
            </a:r>
            <a:r>
              <a:rPr lang="en-US" altLang="ja-JP" sz="2800" dirty="0" smtClean="0"/>
              <a:t> yang </a:t>
            </a:r>
            <a:r>
              <a:rPr lang="en-US" altLang="ja-JP" sz="2800" dirty="0" err="1" smtClean="0"/>
              <a:t>bersifat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obyektif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seperti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laporan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gambar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perkembangan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pemasangan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proyek</a:t>
            </a:r>
            <a:r>
              <a:rPr lang="en-US" altLang="ja-JP" sz="2800" dirty="0" smtClean="0"/>
              <a:t>. </a:t>
            </a:r>
            <a:r>
              <a:rPr lang="en-US" altLang="ja-JP" sz="2800" dirty="0" err="1" smtClean="0"/>
              <a:t>Laporan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laporan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hanya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bisa</a:t>
            </a:r>
            <a:r>
              <a:rPr lang="en-US" altLang="ja-JP" sz="2800" dirty="0" smtClean="0"/>
              <a:t> di </a:t>
            </a:r>
            <a:r>
              <a:rPr lang="en-US" altLang="ja-JP" sz="2800" dirty="0" err="1" smtClean="0"/>
              <a:t>lihat</a:t>
            </a:r>
            <a:r>
              <a:rPr lang="en-US" altLang="ja-JP" sz="2800" dirty="0" smtClean="0"/>
              <a:t> di </a:t>
            </a:r>
            <a:r>
              <a:rPr lang="en-US" altLang="ja-JP" sz="2800" dirty="0" err="1" smtClean="0"/>
              <a:t>kantor</a:t>
            </a:r>
            <a:r>
              <a:rPr lang="en-US" altLang="ja-JP" sz="2800" dirty="0" smtClean="0"/>
              <a:t> utility.</a:t>
            </a:r>
          </a:p>
          <a:p>
            <a:pPr algn="just"/>
            <a:r>
              <a:rPr lang="en-US" altLang="ja-JP" sz="2800" dirty="0" err="1"/>
              <a:t>Kemudian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ada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beberapa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kontraktor</a:t>
            </a:r>
            <a:r>
              <a:rPr lang="en-US" altLang="ja-JP" sz="2800" dirty="0" smtClean="0"/>
              <a:t> </a:t>
            </a:r>
            <a:r>
              <a:rPr lang="en-US" altLang="ja-JP" sz="2800" dirty="0"/>
              <a:t>yang </a:t>
            </a:r>
            <a:r>
              <a:rPr lang="en-US" altLang="ja-JP" sz="2800" dirty="0" err="1"/>
              <a:t>selalu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menang</a:t>
            </a:r>
            <a:r>
              <a:rPr lang="en-US" altLang="ja-JP" sz="2800" dirty="0"/>
              <a:t> tender </a:t>
            </a:r>
            <a:r>
              <a:rPr lang="en-US" altLang="ja-JP" sz="2800" dirty="0" err="1"/>
              <a:t>dikarenakan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murah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tetapi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hasil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pekerjaan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proyek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kurang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memuaskan</a:t>
            </a:r>
            <a:r>
              <a:rPr lang="en-US" altLang="ja-JP" sz="2800" dirty="0" smtClean="0"/>
              <a:t>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6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697">
        <p14:ripple/>
      </p:transition>
    </mc:Choice>
    <mc:Fallback xmlns="">
      <p:transition spd="slow" advTm="469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3" r="17193"/>
          <a:stretch>
            <a:fillRect/>
          </a:stretch>
        </p:blipFill>
        <p:spPr/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Tuj</a:t>
            </a:r>
            <a:r>
              <a:rPr lang="en-US" altLang="ja-JP" dirty="0" err="1" smtClean="0">
                <a:solidFill>
                  <a:schemeClr val="accent1"/>
                </a:solidFill>
                <a:latin typeface="Route 159 Bold" pitchFamily="50" charset="0"/>
              </a:rPr>
              <a:t>uan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0"/>
          </p:nvPr>
        </p:nvSpPr>
        <p:spPr>
          <a:xfrm>
            <a:off x="9684870" y="2039961"/>
            <a:ext cx="7737326" cy="1087315"/>
          </a:xfrm>
        </p:spPr>
        <p:txBody>
          <a:bodyPr/>
          <a:lstStyle/>
          <a:p>
            <a:r>
              <a:rPr lang="en-US" altLang="ja-JP" sz="2400" dirty="0" err="1" smtClean="0"/>
              <a:t>Untuk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membuat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aplikasi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manajemen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informasi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proyek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berbasis</a:t>
            </a:r>
            <a:r>
              <a:rPr lang="en-US" altLang="ja-JP" sz="2400" dirty="0" smtClean="0"/>
              <a:t> web</a:t>
            </a:r>
            <a:endParaRPr kumimoji="1" lang="ja-JP" altLang="en-US" sz="2400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7"/>
          </p:nvPr>
        </p:nvSpPr>
        <p:spPr>
          <a:xfrm>
            <a:off x="9672732" y="3732262"/>
            <a:ext cx="7737326" cy="1130401"/>
          </a:xfrm>
        </p:spPr>
        <p:txBody>
          <a:bodyPr/>
          <a:lstStyle/>
          <a:p>
            <a:r>
              <a:rPr kumimoji="1" lang="en-US" altLang="ja-JP" sz="2400" dirty="0" err="1" smtClean="0"/>
              <a:t>Untuk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membantu</a:t>
            </a:r>
            <a:r>
              <a:rPr kumimoji="1" lang="en-US" altLang="ja-JP" sz="2400" dirty="0" smtClean="0"/>
              <a:t> user </a:t>
            </a:r>
            <a:r>
              <a:rPr kumimoji="1" lang="en-US" altLang="ja-JP" sz="2400" dirty="0" err="1" smtClean="0"/>
              <a:t>dalam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penginputan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informasi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proyek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dilapangan</a:t>
            </a:r>
            <a:r>
              <a:rPr kumimoji="1" lang="en-US" altLang="ja-JP" sz="2400" dirty="0" smtClean="0"/>
              <a:t> </a:t>
            </a:r>
            <a:endParaRPr kumimoji="1" lang="ja-JP" altLang="en-US" sz="24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1"/>
          </p:nvPr>
        </p:nvSpPr>
        <p:spPr>
          <a:xfrm>
            <a:off x="9684870" y="5409431"/>
            <a:ext cx="7737326" cy="1095026"/>
          </a:xfrm>
        </p:spPr>
        <p:txBody>
          <a:bodyPr/>
          <a:lstStyle/>
          <a:p>
            <a:r>
              <a:rPr lang="en-US" altLang="ja-JP" sz="2400" dirty="0" err="1" smtClean="0"/>
              <a:t>Untuk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</a:t>
            </a:r>
            <a:r>
              <a:rPr kumimoji="1" lang="en-US" altLang="ja-JP" sz="2400" dirty="0" err="1" smtClean="0"/>
              <a:t>embantu</a:t>
            </a:r>
            <a:r>
              <a:rPr kumimoji="1" lang="en-US" altLang="ja-JP" sz="2400" dirty="0" smtClean="0"/>
              <a:t> user </a:t>
            </a:r>
            <a:r>
              <a:rPr kumimoji="1" lang="en-US" altLang="ja-JP" sz="2400" dirty="0" err="1" smtClean="0"/>
              <a:t>dalam</a:t>
            </a:r>
            <a:r>
              <a:rPr kumimoji="1" lang="en-US" altLang="ja-JP" sz="2400" dirty="0" smtClean="0"/>
              <a:t> </a:t>
            </a:r>
            <a:r>
              <a:rPr lang="en-US" altLang="ja-JP" sz="2400" dirty="0" smtClean="0"/>
              <a:t>proses </a:t>
            </a:r>
            <a:r>
              <a:rPr lang="en-US" altLang="ja-JP" sz="2400" dirty="0" err="1" smtClean="0"/>
              <a:t>dokumentasi</a:t>
            </a:r>
            <a:r>
              <a:rPr kumimoji="1" lang="en-US" altLang="ja-JP" sz="2400" dirty="0" smtClean="0"/>
              <a:t> </a:t>
            </a:r>
            <a:endParaRPr kumimoji="1" lang="ja-JP" altLang="en-US" sz="2400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5"/>
          </p:nvPr>
        </p:nvSpPr>
        <p:spPr>
          <a:xfrm>
            <a:off x="9679188" y="7086600"/>
            <a:ext cx="7737326" cy="1153244"/>
          </a:xfrm>
        </p:spPr>
        <p:txBody>
          <a:bodyPr/>
          <a:lstStyle/>
          <a:p>
            <a:r>
              <a:rPr kumimoji="1" lang="en-US" altLang="ja-JP" sz="2400" dirty="0" err="1" smtClean="0"/>
              <a:t>Untuk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membantu</a:t>
            </a:r>
            <a:r>
              <a:rPr kumimoji="1" lang="en-US" altLang="ja-JP" sz="2400" dirty="0" smtClean="0"/>
              <a:t> user </a:t>
            </a:r>
            <a:r>
              <a:rPr kumimoji="1" lang="en-US" altLang="ja-JP" sz="2400" dirty="0" err="1" smtClean="0"/>
              <a:t>dalam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menilai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kinerja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pekerjaan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kontraktor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08370312"/>
      </p:ext>
    </p:extLst>
  </p:cSld>
  <p:clrMapOvr>
    <a:masterClrMapping/>
  </p:clrMapOvr>
  <p:transition spd="slow" advTm="8070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25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3" r="17193"/>
          <a:stretch>
            <a:fillRect/>
          </a:stretch>
        </p:blipFill>
        <p:spPr/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Manf</a:t>
            </a:r>
            <a:r>
              <a:rPr lang="en-US" altLang="ja-JP" dirty="0" err="1" smtClean="0">
                <a:solidFill>
                  <a:schemeClr val="accent1"/>
                </a:solidFill>
                <a:latin typeface="Route 159 Bold" pitchFamily="50" charset="0"/>
              </a:rPr>
              <a:t>aat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0"/>
          </p:nvPr>
        </p:nvSpPr>
        <p:spPr>
          <a:xfrm>
            <a:off x="9684870" y="2170187"/>
            <a:ext cx="7737326" cy="957088"/>
          </a:xfrm>
        </p:spPr>
        <p:txBody>
          <a:bodyPr/>
          <a:lstStyle/>
          <a:p>
            <a:r>
              <a:rPr lang="en-US" altLang="ja-JP" sz="2400" dirty="0" err="1"/>
              <a:t>Mempermudah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dalam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penginputan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informasi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proyek</a:t>
            </a:r>
            <a:endParaRPr lang="ja-JP" altLang="en-US" sz="2400" dirty="0"/>
          </a:p>
          <a:p>
            <a:r>
              <a:rPr lang="en-US" altLang="ja-JP" sz="2400" dirty="0" smtClean="0"/>
              <a:t> </a:t>
            </a:r>
            <a:endParaRPr kumimoji="1" lang="ja-JP" altLang="en-US" sz="2400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sz="2400" dirty="0" err="1" smtClean="0"/>
              <a:t>Mempermudah</a:t>
            </a:r>
            <a:r>
              <a:rPr kumimoji="1" lang="en-US" altLang="ja-JP" sz="2400" dirty="0" smtClean="0"/>
              <a:t> </a:t>
            </a:r>
            <a:r>
              <a:rPr kumimoji="1" lang="en-US" altLang="ja-JP" sz="2400" dirty="0" err="1" smtClean="0"/>
              <a:t>dalam</a:t>
            </a:r>
            <a:r>
              <a:rPr kumimoji="1" lang="en-US" altLang="ja-JP" sz="2400" dirty="0" smtClean="0"/>
              <a:t> proses </a:t>
            </a:r>
            <a:r>
              <a:rPr kumimoji="1" lang="en-US" altLang="ja-JP" sz="2400" dirty="0" err="1" smtClean="0"/>
              <a:t>dokumentasi</a:t>
            </a:r>
            <a:r>
              <a:rPr kumimoji="1" lang="en-US" altLang="ja-JP" sz="2400" dirty="0" smtClean="0"/>
              <a:t> </a:t>
            </a:r>
            <a:endParaRPr kumimoji="1" lang="ja-JP" altLang="en-US" sz="24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1"/>
          </p:nvPr>
        </p:nvSpPr>
        <p:spPr>
          <a:xfrm>
            <a:off x="9684870" y="5489150"/>
            <a:ext cx="7737326" cy="1015307"/>
          </a:xfrm>
        </p:spPr>
        <p:txBody>
          <a:bodyPr/>
          <a:lstStyle/>
          <a:p>
            <a:r>
              <a:rPr lang="en-US" altLang="ja-JP" sz="2400" dirty="0" err="1" smtClean="0"/>
              <a:t>Dapat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memonitoring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perkembangan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proyek</a:t>
            </a:r>
            <a:r>
              <a:rPr lang="en-US" altLang="ja-JP" sz="2400" dirty="0"/>
              <a:t> </a:t>
            </a:r>
            <a:r>
              <a:rPr lang="en-US" altLang="ja-JP" sz="2400" dirty="0" err="1" smtClean="0"/>
              <a:t>berlangsung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dengan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kurva</a:t>
            </a:r>
            <a:r>
              <a:rPr lang="en-US" altLang="ja-JP" sz="2400" dirty="0" smtClean="0"/>
              <a:t> s</a:t>
            </a:r>
            <a:endParaRPr kumimoji="1" lang="ja-JP" altLang="en-US" sz="2400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5"/>
          </p:nvPr>
        </p:nvSpPr>
        <p:spPr>
          <a:xfrm>
            <a:off x="9679188" y="7224537"/>
            <a:ext cx="7737326" cy="1015307"/>
          </a:xfrm>
        </p:spPr>
        <p:txBody>
          <a:bodyPr/>
          <a:lstStyle/>
          <a:p>
            <a:r>
              <a:rPr lang="en-US" altLang="ja-JP" sz="2400" dirty="0" err="1" smtClean="0"/>
              <a:t>Dapat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mengetahui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kinerja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kontraktor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melalui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penilaian</a:t>
            </a:r>
            <a:r>
              <a:rPr lang="en-US" altLang="ja-JP" sz="2400" dirty="0" smtClean="0"/>
              <a:t> rating 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2230639"/>
      </p:ext>
    </p:extLst>
  </p:cSld>
  <p:clrMapOvr>
    <a:masterClrMapping/>
  </p:clrMapOvr>
  <p:transition spd="slow" advTm="8070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4" name="タイトル 7"/>
          <p:cNvSpPr txBox="1">
            <a:spLocks/>
          </p:cNvSpPr>
          <p:nvPr/>
        </p:nvSpPr>
        <p:spPr>
          <a:xfrm>
            <a:off x="1160703" y="350865"/>
            <a:ext cx="1434956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mtClean="0"/>
              <a:t>Activity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Diagram</a:t>
            </a:r>
            <a:endParaRPr lang="ja-JP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2" y="1554016"/>
            <a:ext cx="11726546" cy="7878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114F966-9BC4-4529-A681-0981B73CDC37}"/>
              </a:ext>
            </a:extLst>
          </p:cNvPr>
          <p:cNvSpPr/>
          <p:nvPr/>
        </p:nvSpPr>
        <p:spPr>
          <a:xfrm>
            <a:off x="11804073" y="4234493"/>
            <a:ext cx="642721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800" dirty="0" err="1">
                <a:latin typeface="Open Sans (Body)"/>
                <a:cs typeface="Times New Roman" panose="02020603050405020304" pitchFamily="18" charset="0"/>
              </a:rPr>
              <a:t>Pengembangan</a:t>
            </a:r>
            <a:r>
              <a:rPr lang="en-US" sz="2800" dirty="0">
                <a:latin typeface="Open Sans (Body)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Open Sans (Body)"/>
                <a:cs typeface="Times New Roman" panose="02020603050405020304" pitchFamily="18" charset="0"/>
              </a:rPr>
              <a:t>s</a:t>
            </a:r>
            <a:r>
              <a:rPr lang="id-ID" sz="2800" dirty="0" smtClean="0">
                <a:latin typeface="Open Sans (Body)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latin typeface="Open Sans (Body)"/>
                <a:cs typeface="Times New Roman" panose="02020603050405020304" pitchFamily="18" charset="0"/>
              </a:rPr>
              <a:t>stem </a:t>
            </a:r>
            <a:r>
              <a:rPr lang="en-US" sz="2800" dirty="0" err="1" smtClean="0">
                <a:latin typeface="Open Sans (Body)"/>
                <a:cs typeface="Times New Roman" panose="02020603050405020304" pitchFamily="18" charset="0"/>
              </a:rPr>
              <a:t>manajemen</a:t>
            </a:r>
            <a:r>
              <a:rPr lang="en-US" sz="2800" dirty="0" smtClean="0">
                <a:latin typeface="Open Sans (Body)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Open Sans (Body)"/>
                <a:cs typeface="Times New Roman" panose="02020603050405020304" pitchFamily="18" charset="0"/>
              </a:rPr>
              <a:t>informasi</a:t>
            </a:r>
            <a:r>
              <a:rPr lang="en-US" sz="2800" dirty="0" smtClean="0">
                <a:latin typeface="Open Sans (Body)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Open Sans (Body)"/>
                <a:cs typeface="Times New Roman" panose="02020603050405020304" pitchFamily="18" charset="0"/>
              </a:rPr>
              <a:t>proyek</a:t>
            </a:r>
            <a:r>
              <a:rPr lang="en-US" sz="2800" i="1" dirty="0" smtClean="0">
                <a:latin typeface="Open Sans (Body)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Open Sans (Body)"/>
                <a:cs typeface="Times New Roman" panose="02020603050405020304" pitchFamily="18" charset="0"/>
              </a:rPr>
              <a:t>berbasis</a:t>
            </a:r>
            <a:r>
              <a:rPr lang="en-US" sz="2800" dirty="0" smtClean="0">
                <a:latin typeface="Open Sans (Body)"/>
                <a:cs typeface="Times New Roman" panose="02020603050405020304" pitchFamily="18" charset="0"/>
              </a:rPr>
              <a:t> web.</a:t>
            </a:r>
          </a:p>
          <a:p>
            <a:pPr marL="457200" lvl="1">
              <a:spcAft>
                <a:spcPts val="0"/>
              </a:spcAft>
            </a:pPr>
            <a:endParaRPr lang="en-US" sz="2800" dirty="0">
              <a:latin typeface="Open Sans (Body)"/>
              <a:cs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800" dirty="0" err="1">
                <a:latin typeface="Open Sans (Body)"/>
                <a:cs typeface="Times New Roman" panose="02020603050405020304" pitchFamily="18" charset="0"/>
              </a:rPr>
              <a:t>Pengembangan</a:t>
            </a:r>
            <a:r>
              <a:rPr lang="en-US" sz="2800" dirty="0">
                <a:latin typeface="Open Sans (Body)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Open Sans (Body)"/>
                <a:cs typeface="Times New Roman" panose="02020603050405020304" pitchFamily="18" charset="0"/>
              </a:rPr>
              <a:t>s</a:t>
            </a:r>
            <a:r>
              <a:rPr lang="id-ID" sz="2800" dirty="0" smtClean="0">
                <a:latin typeface="Open Sans (Body)"/>
                <a:cs typeface="Times New Roman" panose="02020603050405020304" pitchFamily="18" charset="0"/>
              </a:rPr>
              <a:t>i</a:t>
            </a:r>
            <a:r>
              <a:rPr lang="en-US" sz="2800" dirty="0" smtClean="0">
                <a:latin typeface="Open Sans (Body)"/>
                <a:cs typeface="Times New Roman" panose="02020603050405020304" pitchFamily="18" charset="0"/>
              </a:rPr>
              <a:t>stem </a:t>
            </a:r>
            <a:r>
              <a:rPr lang="en-US" sz="2800" dirty="0" smtClean="0">
                <a:latin typeface="Open Sans (Body)"/>
                <a:cs typeface="Times New Roman" panose="02020603050405020304" pitchFamily="18" charset="0"/>
              </a:rPr>
              <a:t>monitoring </a:t>
            </a:r>
            <a:r>
              <a:rPr lang="en-US" sz="2800" dirty="0" smtClean="0"/>
              <a:t> </a:t>
            </a:r>
            <a:r>
              <a:rPr lang="en-US" sz="2800" dirty="0" err="1"/>
              <a:t>perkembangan</a:t>
            </a:r>
            <a:r>
              <a:rPr lang="en-US" sz="2800" dirty="0"/>
              <a:t> </a:t>
            </a: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/>
              <a:t>proyek</a:t>
            </a:r>
            <a:r>
              <a:rPr lang="en-US" sz="2800" dirty="0"/>
              <a:t> </a:t>
            </a:r>
            <a:r>
              <a:rPr lang="en-US" sz="2800" i="1" dirty="0" smtClean="0">
                <a:latin typeface="Open Sans (Body)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Open Sans (Body)"/>
                <a:cs typeface="Times New Roman" panose="02020603050405020304" pitchFamily="18" charset="0"/>
              </a:rPr>
              <a:t>berbasis</a:t>
            </a:r>
            <a:r>
              <a:rPr lang="en-US" sz="2800" dirty="0">
                <a:latin typeface="Open Sans (Body)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Open Sans (Body)"/>
                <a:cs typeface="Times New Roman" panose="02020603050405020304" pitchFamily="18" charset="0"/>
              </a:rPr>
              <a:t>web</a:t>
            </a:r>
            <a:r>
              <a:rPr lang="en-US" sz="2800" dirty="0">
                <a:latin typeface="Open Sans (Body)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0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4" name="タイトル 7"/>
          <p:cNvSpPr txBox="1">
            <a:spLocks/>
          </p:cNvSpPr>
          <p:nvPr/>
        </p:nvSpPr>
        <p:spPr>
          <a:xfrm>
            <a:off x="1160703" y="350865"/>
            <a:ext cx="1434956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smtClean="0"/>
              <a:t>Database /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Class Diagram</a:t>
            </a:r>
            <a:endParaRPr lang="ja-JP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55" y="1554016"/>
            <a:ext cx="13511262" cy="83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720" y="246956"/>
            <a:ext cx="15158660" cy="1203151"/>
          </a:xfrm>
        </p:spPr>
        <p:txBody>
          <a:bodyPr>
            <a:normAutofit/>
          </a:bodyPr>
          <a:lstStyle/>
          <a:p>
            <a:r>
              <a:rPr lang="en-US" sz="5400" dirty="0" err="1" smtClean="0"/>
              <a:t>Analisa</a:t>
            </a:r>
            <a:r>
              <a:rPr lang="en-US" sz="5400" dirty="0" smtClean="0"/>
              <a:t> </a:t>
            </a:r>
            <a:r>
              <a:rPr lang="en-US" sz="5400" dirty="0" err="1" smtClean="0"/>
              <a:t>Sistem</a:t>
            </a:r>
            <a:r>
              <a:rPr lang="en-US" sz="5400" dirty="0"/>
              <a:t> </a:t>
            </a:r>
            <a:r>
              <a:rPr lang="en-US" sz="5400" dirty="0" err="1" smtClean="0"/>
              <a:t>Berjalan</a:t>
            </a:r>
            <a:r>
              <a:rPr lang="en-US" sz="5400" dirty="0" smtClean="0"/>
              <a:t> &amp; </a:t>
            </a:r>
            <a:r>
              <a:rPr lang="en-US" sz="5400" dirty="0" err="1" smtClean="0"/>
              <a:t>Solusi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173788" y="3095625"/>
            <a:ext cx="1828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xmlns="" id="{CE1EDB0A-C2D0-4F29-8AA2-9A6B8955C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399181"/>
              </p:ext>
            </p:extLst>
          </p:nvPr>
        </p:nvGraphicFramePr>
        <p:xfrm>
          <a:off x="1117277" y="2100411"/>
          <a:ext cx="16033894" cy="7518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734">
                  <a:extLst>
                    <a:ext uri="{9D8B030D-6E8A-4147-A177-3AD203B41FA5}">
                      <a16:colId xmlns:a16="http://schemas.microsoft.com/office/drawing/2014/main" xmlns="" val="2281011071"/>
                    </a:ext>
                  </a:extLst>
                </a:gridCol>
                <a:gridCol w="4706286">
                  <a:extLst>
                    <a:ext uri="{9D8B030D-6E8A-4147-A177-3AD203B41FA5}">
                      <a16:colId xmlns:a16="http://schemas.microsoft.com/office/drawing/2014/main" xmlns="" val="3156130567"/>
                    </a:ext>
                  </a:extLst>
                </a:gridCol>
                <a:gridCol w="6350400">
                  <a:extLst>
                    <a:ext uri="{9D8B030D-6E8A-4147-A177-3AD203B41FA5}">
                      <a16:colId xmlns:a16="http://schemas.microsoft.com/office/drawing/2014/main" xmlns="" val="2276766558"/>
                    </a:ext>
                  </a:extLst>
                </a:gridCol>
                <a:gridCol w="4008474">
                  <a:extLst>
                    <a:ext uri="{9D8B030D-6E8A-4147-A177-3AD203B41FA5}">
                      <a16:colId xmlns:a16="http://schemas.microsoft.com/office/drawing/2014/main" xmlns="" val="1287688145"/>
                    </a:ext>
                  </a:extLst>
                </a:gridCol>
              </a:tblGrid>
              <a:tr h="53888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No</a:t>
                      </a:r>
                      <a:endParaRPr lang="en-ID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Proses </a:t>
                      </a:r>
                      <a:r>
                        <a:rPr lang="en-US" sz="2200" dirty="0" err="1"/>
                        <a:t>Sistem</a:t>
                      </a:r>
                      <a:r>
                        <a:rPr lang="en-US" sz="2200" dirty="0"/>
                        <a:t> </a:t>
                      </a:r>
                      <a:r>
                        <a:rPr lang="en-US" sz="2200" dirty="0" err="1"/>
                        <a:t>Berjalan</a:t>
                      </a:r>
                      <a:endParaRPr lang="en-ID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Masalah</a:t>
                      </a:r>
                      <a:endParaRPr lang="en-ID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err="1"/>
                        <a:t>Usulan</a:t>
                      </a:r>
                      <a:r>
                        <a:rPr lang="en-US" sz="2200" dirty="0"/>
                        <a:t> Solusi</a:t>
                      </a:r>
                      <a:endParaRPr lang="en-ID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8414672"/>
                  </a:ext>
                </a:extLst>
              </a:tr>
              <a:tr h="18499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ID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</a:t>
                      </a:r>
                      <a:r>
                        <a:rPr kumimoji="1"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melakukan</a:t>
                      </a:r>
                      <a:r>
                        <a:rPr kumimoji="1"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penginputan</a:t>
                      </a:r>
                      <a:r>
                        <a:rPr kumimoji="1"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informasi</a:t>
                      </a:r>
                      <a:r>
                        <a:rPr kumimoji="1"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proyek</a:t>
                      </a:r>
                      <a:r>
                        <a:rPr kumimoji="1"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 </a:t>
                      </a:r>
                      <a:r>
                        <a:rPr kumimoji="1" lang="en-US" sz="24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kantor</a:t>
                      </a:r>
                      <a:r>
                        <a:rPr kumimoji="1"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utility</a:t>
                      </a:r>
                      <a:endParaRPr lang="en-ID" sz="2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Hal </a:t>
                      </a:r>
                      <a:r>
                        <a:rPr lang="en-US" sz="2400" dirty="0" err="1" smtClean="0"/>
                        <a:t>ini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dipandang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tidak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efisien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karena</a:t>
                      </a:r>
                      <a:r>
                        <a:rPr lang="en-US" sz="2400" baseline="0" dirty="0" smtClean="0"/>
                        <a:t> proses </a:t>
                      </a:r>
                      <a:r>
                        <a:rPr lang="en-US" sz="2400" baseline="0" dirty="0" err="1" smtClean="0"/>
                        <a:t>penginputan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hanya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dapat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dilakukan</a:t>
                      </a:r>
                      <a:r>
                        <a:rPr lang="en-US" sz="2400" baseline="0" dirty="0" smtClean="0"/>
                        <a:t> di </a:t>
                      </a:r>
                      <a:r>
                        <a:rPr lang="en-US" sz="2400" baseline="0" dirty="0" err="1" smtClean="0"/>
                        <a:t>kantor</a:t>
                      </a:r>
                      <a:r>
                        <a:rPr lang="en-US" sz="2400" baseline="0" dirty="0" smtClean="0"/>
                        <a:t> utility</a:t>
                      </a:r>
                      <a:endParaRPr lang="en-ID" sz="2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User </a:t>
                      </a:r>
                      <a:r>
                        <a:rPr lang="en-US" sz="2400" dirty="0" err="1" smtClean="0"/>
                        <a:t>dapat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mengisi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informasi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dirty="0" err="1" smtClean="0"/>
                        <a:t>proyek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melalui</a:t>
                      </a:r>
                      <a:r>
                        <a:rPr lang="en-US" sz="2400" dirty="0" smtClean="0"/>
                        <a:t> </a:t>
                      </a:r>
                      <a:r>
                        <a:rPr lang="id-ID" sz="2400" dirty="0" smtClean="0"/>
                        <a:t>smartphone </a:t>
                      </a:r>
                      <a:r>
                        <a:rPr lang="en-US" sz="2400" dirty="0" err="1" smtClean="0"/>
                        <a:t>atau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melalui</a:t>
                      </a:r>
                      <a:r>
                        <a:rPr lang="en-US" sz="2400" dirty="0" smtClean="0"/>
                        <a:t> Website.</a:t>
                      </a:r>
                      <a:endParaRPr lang="en-ID" sz="2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43876064"/>
                  </a:ext>
                </a:extLst>
              </a:tr>
              <a:tr h="245616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  <a:endParaRPr lang="en-ID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Dokumentaasi</a:t>
                      </a:r>
                      <a:r>
                        <a:rPr kumimoji="1"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masih</a:t>
                      </a:r>
                      <a:r>
                        <a:rPr kumimoji="1"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menggunakan</a:t>
                      </a:r>
                      <a:r>
                        <a:rPr kumimoji="1" lang="en-US" sz="24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form </a:t>
                      </a:r>
                      <a:r>
                        <a:rPr kumimoji="1" lang="en-US" sz="24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kertas</a:t>
                      </a:r>
                      <a:endParaRPr lang="en-ID" sz="2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Ada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beberapa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kertas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dokumentasi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yang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hilang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karena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banyaknya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kertas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dokumentasi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sehingga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menyulitkan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dalam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proses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pencarian</a:t>
                      </a:r>
                      <a:endParaRPr lang="en-ID" sz="2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User </a:t>
                      </a:r>
                      <a:r>
                        <a:rPr lang="en-US" sz="2400" dirty="0" err="1" smtClean="0"/>
                        <a:t>dapat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melakukan</a:t>
                      </a:r>
                      <a:r>
                        <a:rPr lang="en-US" sz="2400" dirty="0" smtClean="0"/>
                        <a:t> proses </a:t>
                      </a:r>
                      <a:r>
                        <a:rPr lang="en-US" sz="2400" dirty="0" err="1" smtClean="0"/>
                        <a:t>dokumentasi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melalui</a:t>
                      </a:r>
                      <a:r>
                        <a:rPr lang="en-US" sz="2400" dirty="0" smtClean="0"/>
                        <a:t> </a:t>
                      </a:r>
                      <a:r>
                        <a:rPr lang="id-ID" sz="2400" dirty="0" smtClean="0"/>
                        <a:t>smartphone </a:t>
                      </a:r>
                      <a:r>
                        <a:rPr lang="en-US" sz="2400" dirty="0" err="1" smtClean="0"/>
                        <a:t>atau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melalui</a:t>
                      </a:r>
                      <a:r>
                        <a:rPr lang="en-US" sz="2400" dirty="0" smtClean="0"/>
                        <a:t> Website,</a:t>
                      </a:r>
                      <a:r>
                        <a:rPr lang="en-US" sz="2400" baseline="0" dirty="0" smtClean="0"/>
                        <a:t> yang </a:t>
                      </a:r>
                      <a:r>
                        <a:rPr lang="en-US" sz="2400" baseline="0" dirty="0" err="1" smtClean="0"/>
                        <a:t>akan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disinpan</a:t>
                      </a:r>
                      <a:r>
                        <a:rPr lang="en-US" sz="2400" baseline="0" dirty="0" smtClean="0"/>
                        <a:t> di database.</a:t>
                      </a:r>
                      <a:endParaRPr lang="en-ID" sz="2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59601633"/>
                  </a:ext>
                </a:extLst>
              </a:tr>
              <a:tr h="267357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  <a:endParaRPr lang="en-ID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Pemilihan</a:t>
                      </a:r>
                      <a:r>
                        <a:rPr kumimoji="1"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kontraktor</a:t>
                      </a:r>
                      <a:r>
                        <a:rPr kumimoji="1"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tidak</a:t>
                      </a:r>
                      <a:r>
                        <a:rPr kumimoji="1"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mempertimbangkan</a:t>
                      </a:r>
                      <a:r>
                        <a:rPr kumimoji="1"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kualitas</a:t>
                      </a:r>
                      <a:r>
                        <a:rPr kumimoji="1"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pekerjaan</a:t>
                      </a:r>
                      <a:r>
                        <a:rPr kumimoji="1" lang="en-US" sz="2400" b="0" i="0" u="none" strike="noStrike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it-IT" sz="2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400" dirty="0" smtClean="0"/>
                        <a:t>Ada </a:t>
                      </a:r>
                      <a:r>
                        <a:rPr lang="en-US" altLang="ja-JP" sz="2400" dirty="0" err="1" smtClean="0"/>
                        <a:t>beberapa</a:t>
                      </a:r>
                      <a:r>
                        <a:rPr lang="en-US" altLang="ja-JP" sz="2400" dirty="0" smtClean="0"/>
                        <a:t> </a:t>
                      </a:r>
                      <a:r>
                        <a:rPr lang="en-US" altLang="ja-JP" sz="2400" dirty="0" err="1" smtClean="0"/>
                        <a:t>kontraktor</a:t>
                      </a:r>
                      <a:r>
                        <a:rPr lang="en-US" altLang="ja-JP" sz="2400" dirty="0" smtClean="0"/>
                        <a:t> yang </a:t>
                      </a:r>
                      <a:r>
                        <a:rPr lang="en-US" altLang="ja-JP" sz="2400" dirty="0" err="1" smtClean="0"/>
                        <a:t>selalu</a:t>
                      </a:r>
                      <a:r>
                        <a:rPr lang="en-US" altLang="ja-JP" sz="2400" dirty="0" smtClean="0"/>
                        <a:t> </a:t>
                      </a:r>
                      <a:r>
                        <a:rPr lang="en-US" altLang="ja-JP" sz="2400" dirty="0" err="1" smtClean="0"/>
                        <a:t>menang</a:t>
                      </a:r>
                      <a:r>
                        <a:rPr lang="en-US" altLang="ja-JP" sz="2400" dirty="0" smtClean="0"/>
                        <a:t> tender </a:t>
                      </a:r>
                      <a:r>
                        <a:rPr lang="en-US" altLang="ja-JP" sz="2400" dirty="0" err="1" smtClean="0"/>
                        <a:t>dikarenakan</a:t>
                      </a:r>
                      <a:r>
                        <a:rPr lang="en-US" altLang="ja-JP" sz="2400" dirty="0" smtClean="0"/>
                        <a:t> </a:t>
                      </a:r>
                      <a:r>
                        <a:rPr lang="en-US" altLang="ja-JP" sz="2400" dirty="0" err="1" smtClean="0"/>
                        <a:t>murah</a:t>
                      </a:r>
                      <a:r>
                        <a:rPr lang="en-US" altLang="ja-JP" sz="2400" dirty="0" smtClean="0"/>
                        <a:t>, </a:t>
                      </a:r>
                      <a:r>
                        <a:rPr lang="en-US" altLang="ja-JP" sz="2400" dirty="0" err="1" smtClean="0"/>
                        <a:t>tetapi</a:t>
                      </a:r>
                      <a:r>
                        <a:rPr lang="en-US" altLang="ja-JP" sz="2400" dirty="0" smtClean="0"/>
                        <a:t> </a:t>
                      </a:r>
                      <a:r>
                        <a:rPr lang="en-US" altLang="ja-JP" sz="2400" dirty="0" err="1" smtClean="0"/>
                        <a:t>hasil</a:t>
                      </a:r>
                      <a:r>
                        <a:rPr lang="en-US" altLang="ja-JP" sz="2400" dirty="0" smtClean="0"/>
                        <a:t> </a:t>
                      </a:r>
                      <a:r>
                        <a:rPr lang="en-US" altLang="ja-JP" sz="2400" dirty="0" err="1" smtClean="0"/>
                        <a:t>pekerjaan</a:t>
                      </a:r>
                      <a:r>
                        <a:rPr lang="en-US" altLang="ja-JP" sz="2400" dirty="0" smtClean="0"/>
                        <a:t> </a:t>
                      </a:r>
                      <a:r>
                        <a:rPr lang="en-US" altLang="ja-JP" sz="2400" dirty="0" err="1" smtClean="0"/>
                        <a:t>proyek</a:t>
                      </a:r>
                      <a:r>
                        <a:rPr lang="en-US" altLang="ja-JP" sz="2400" dirty="0" smtClean="0"/>
                        <a:t> </a:t>
                      </a:r>
                      <a:r>
                        <a:rPr lang="en-US" altLang="ja-JP" sz="2400" dirty="0" err="1" smtClean="0"/>
                        <a:t>kurang</a:t>
                      </a:r>
                      <a:r>
                        <a:rPr lang="en-US" altLang="ja-JP" sz="2400" dirty="0" smtClean="0"/>
                        <a:t> </a:t>
                      </a:r>
                      <a:r>
                        <a:rPr lang="en-US" altLang="ja-JP" sz="2400" dirty="0" err="1" smtClean="0"/>
                        <a:t>memuaskan</a:t>
                      </a:r>
                      <a:r>
                        <a:rPr lang="en-US" altLang="ja-JP" sz="2400" dirty="0" smtClean="0"/>
                        <a:t>.</a:t>
                      </a:r>
                      <a:endParaRPr lang="en-ID" sz="2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0885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User </a:t>
                      </a:r>
                      <a:r>
                        <a:rPr lang="en-US" sz="2400" dirty="0" err="1" smtClean="0"/>
                        <a:t>dapat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melakukan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penilaian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terhadap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hasil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kinerja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kontraktor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melalui</a:t>
                      </a:r>
                      <a:r>
                        <a:rPr lang="en-US" sz="2400" dirty="0" smtClean="0"/>
                        <a:t> </a:t>
                      </a:r>
                      <a:r>
                        <a:rPr lang="id-ID" sz="2400" dirty="0" smtClean="0"/>
                        <a:t>smartphone </a:t>
                      </a:r>
                      <a:r>
                        <a:rPr lang="en-US" sz="2400" dirty="0" err="1" smtClean="0"/>
                        <a:t>atau</a:t>
                      </a:r>
                      <a:r>
                        <a:rPr lang="en-US" sz="2400" dirty="0" smtClean="0"/>
                        <a:t> </a:t>
                      </a:r>
                      <a:r>
                        <a:rPr lang="en-US" sz="2400" dirty="0" err="1" smtClean="0"/>
                        <a:t>melalui</a:t>
                      </a:r>
                      <a:r>
                        <a:rPr lang="en-US" sz="2400" dirty="0" smtClean="0"/>
                        <a:t> Website.</a:t>
                      </a:r>
                      <a:endParaRPr lang="en-ID" sz="2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13890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91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</a:t>
            </a:r>
            <a:r>
              <a:rPr lang="en-US" dirty="0">
                <a:solidFill>
                  <a:srgbClr val="00B0F0"/>
                </a:solidFill>
              </a:rPr>
              <a:t>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29E2E1E-1A98-4A21-815B-D38E32622FCD}"/>
              </a:ext>
            </a:extLst>
          </p:cNvPr>
          <p:cNvSpPr/>
          <p:nvPr/>
        </p:nvSpPr>
        <p:spPr>
          <a:xfrm>
            <a:off x="914400" y="2669445"/>
            <a:ext cx="15087600" cy="6755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Berlin Sans FB" panose="020E0602020502020306" pitchFamily="34" charset="0"/>
                <a:cs typeface="Times New Roman" panose="02020603050405020304" pitchFamily="18" charset="0"/>
              </a:rPr>
              <a:t>Halaman</a:t>
            </a:r>
            <a:r>
              <a:rPr lang="en-US" sz="2800" dirty="0" smtClean="0">
                <a:latin typeface="Berlin Sans FB" panose="020E0602020502020306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Berlin Sans FB" panose="020E0602020502020306" pitchFamily="34" charset="0"/>
                <a:cs typeface="Times New Roman" panose="02020603050405020304" pitchFamily="18" charset="0"/>
              </a:rPr>
              <a:t>User</a:t>
            </a:r>
          </a:p>
          <a:p>
            <a:pPr marL="2089953" lvl="2" indent="-457200">
              <a:buFont typeface="+mj-lt"/>
              <a:buAutoNum type="arabicParenR"/>
            </a:pPr>
            <a:r>
              <a:rPr lang="en-US" sz="2800" dirty="0" smtClean="0">
                <a:latin typeface="Berlin Sans FB" panose="020E0602020502020306" pitchFamily="34" charset="0"/>
              </a:rPr>
              <a:t>User </a:t>
            </a:r>
            <a:r>
              <a:rPr lang="en-US" sz="2800" dirty="0" err="1">
                <a:latin typeface="Berlin Sans FB" panose="020E0602020502020306" pitchFamily="34" charset="0"/>
              </a:rPr>
              <a:t>dapat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err="1">
                <a:latin typeface="Berlin Sans FB" panose="020E0602020502020306" pitchFamily="34" charset="0"/>
              </a:rPr>
              <a:t>melakukan</a:t>
            </a:r>
            <a:r>
              <a:rPr lang="en-US" sz="2800" dirty="0">
                <a:latin typeface="Berlin Sans FB" panose="020E0602020502020306" pitchFamily="34" charset="0"/>
              </a:rPr>
              <a:t> </a:t>
            </a:r>
            <a:r>
              <a:rPr lang="en-US" sz="2800" dirty="0" smtClean="0">
                <a:latin typeface="Berlin Sans FB" panose="020E0602020502020306" pitchFamily="34" charset="0"/>
              </a:rPr>
              <a:t>login</a:t>
            </a:r>
            <a:endParaRPr lang="en-US" sz="2800" dirty="0">
              <a:latin typeface="Berlin Sans FB" panose="020E0602020502020306" pitchFamily="34" charset="0"/>
              <a:cs typeface="Times New Roman" panose="02020603050405020304" pitchFamily="18" charset="0"/>
            </a:endParaRPr>
          </a:p>
          <a:p>
            <a:pPr marL="2089953" lvl="2" indent="-457200">
              <a:buFont typeface="+mj-lt"/>
              <a:buAutoNum type="arabicParenR"/>
            </a:pPr>
            <a:r>
              <a:rPr lang="id-ID" sz="2800" dirty="0" smtClean="0">
                <a:latin typeface="Berlin Sans FB" panose="020E0602020502020306" pitchFamily="34" charset="0"/>
              </a:rPr>
              <a:t>User dapat menambah informasi proyek berupa data proyek, bill of quantity, design proyek, purchase requisition, dan surat perintah kerja.</a:t>
            </a:r>
          </a:p>
          <a:p>
            <a:pPr marL="2089953" lvl="2" indent="-457200">
              <a:buFont typeface="+mj-lt"/>
              <a:buAutoNum type="arabicParenR"/>
            </a:pPr>
            <a:r>
              <a:rPr lang="id-ID" sz="2800" dirty="0" smtClean="0">
                <a:latin typeface="Berlin Sans FB" panose="020E0602020502020306" pitchFamily="34" charset="0"/>
              </a:rPr>
              <a:t>User dapat mengunggah file atau foto design, surat perintah kerja, purchase requisition.</a:t>
            </a:r>
          </a:p>
          <a:p>
            <a:pPr marL="2089953" lvl="2" indent="-457200">
              <a:buFont typeface="+mj-lt"/>
              <a:buAutoNum type="arabicParenR"/>
            </a:pPr>
            <a:r>
              <a:rPr lang="id-ID" sz="2800" dirty="0" smtClean="0">
                <a:latin typeface="Berlin Sans FB" panose="020E0602020502020306" pitchFamily="34" charset="0"/>
              </a:rPr>
              <a:t>User dapat menginput informasi perkembangan </a:t>
            </a:r>
            <a:r>
              <a:rPr lang="id-ID" sz="2800" dirty="0">
                <a:latin typeface="Berlin Sans FB" panose="020E0602020502020306" pitchFamily="34" charset="0"/>
              </a:rPr>
              <a:t>proyek, perkembangan kedatangan barang, dan perkembangan pemasangan barang.</a:t>
            </a:r>
            <a:endParaRPr lang="id-ID" sz="2800" dirty="0" smtClean="0">
              <a:latin typeface="Berlin Sans FB" panose="020E0602020502020306" pitchFamily="34" charset="0"/>
            </a:endParaRPr>
          </a:p>
          <a:p>
            <a:pPr marL="2089953" lvl="2" indent="-457200">
              <a:buFont typeface="+mj-lt"/>
              <a:buAutoNum type="arabicParenR"/>
            </a:pPr>
            <a:r>
              <a:rPr lang="id-ID" sz="2800" dirty="0" smtClean="0">
                <a:latin typeface="Berlin Sans FB" panose="020E0602020502020306" pitchFamily="34" charset="0"/>
              </a:rPr>
              <a:t>User dapat melihat informasi perkembangan proyek, perkembangan kedatangan barang, dan perkembangan pemasangan barang.</a:t>
            </a:r>
          </a:p>
          <a:p>
            <a:pPr marL="2089953" lvl="2" indent="-457200">
              <a:buFont typeface="+mj-lt"/>
              <a:buAutoNum type="arabicParenR"/>
            </a:pPr>
            <a:r>
              <a:rPr lang="id-ID" sz="2800" dirty="0" smtClean="0">
                <a:latin typeface="Berlin Sans FB" panose="020E0602020502020306" pitchFamily="34" charset="0"/>
              </a:rPr>
              <a:t>User dapat monitor perkembangan proyek berdasarkan grafik kurva s.</a:t>
            </a:r>
          </a:p>
          <a:p>
            <a:pPr marL="2089953" lvl="2" indent="-457200">
              <a:buFont typeface="+mj-lt"/>
              <a:buAutoNum type="arabicParenR"/>
            </a:pPr>
            <a:r>
              <a:rPr lang="id-ID" sz="2800" dirty="0">
                <a:latin typeface="Berlin Sans FB" panose="020E0602020502020306" pitchFamily="34" charset="0"/>
              </a:rPr>
              <a:t>User dapat melakukan penilaian terhadap hasil kinerja kontraktor melalui smartphone atau melalui Website.</a:t>
            </a:r>
          </a:p>
          <a:p>
            <a:pPr marL="2089953" lvl="2" indent="-457200">
              <a:buFont typeface="+mj-lt"/>
              <a:buAutoNum type="arabicParenR"/>
            </a:pPr>
            <a:endParaRPr lang="id-ID" sz="2300" dirty="0" smtClean="0">
              <a:latin typeface="Berlin Sans FB" panose="020E0602020502020306" pitchFamily="34" charset="0"/>
            </a:endParaRPr>
          </a:p>
          <a:p>
            <a:pPr marL="2089953" lvl="2" indent="-457200">
              <a:buFont typeface="+mj-lt"/>
              <a:buAutoNum type="arabicParenR"/>
            </a:pPr>
            <a:endParaRPr lang="id-ID" sz="2300" dirty="0" smtClean="0">
              <a:latin typeface="Berlin Sans FB" panose="020E0602020502020306" pitchFamily="34" charset="0"/>
            </a:endParaRPr>
          </a:p>
          <a:p>
            <a:pPr marL="2089953" lvl="2" indent="-457200">
              <a:buFont typeface="+mj-lt"/>
              <a:buAutoNum type="arabicParenR"/>
            </a:pPr>
            <a:endParaRPr lang="en-US" sz="2300" dirty="0" smtClean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5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Gambaran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630" y="2373833"/>
            <a:ext cx="5924478" cy="3330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799" y="2327563"/>
            <a:ext cx="6089073" cy="3423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630" y="6101896"/>
            <a:ext cx="5924478" cy="33308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799" y="6100988"/>
            <a:ext cx="6089073" cy="34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16224</TotalTime>
  <Words>562</Words>
  <Application>Microsoft Office PowerPoint</Application>
  <PresentationFormat>Custom</PresentationFormat>
  <Paragraphs>74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9" baseType="lpstr">
      <vt:lpstr>ＭＳ Ｐゴシック</vt:lpstr>
      <vt:lpstr>Arial</vt:lpstr>
      <vt:lpstr>Berlin Sans FB</vt:lpstr>
      <vt:lpstr>Calibri</vt:lpstr>
      <vt:lpstr>Open Sans</vt:lpstr>
      <vt:lpstr>Open Sans (Body)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Times New Roman</vt:lpstr>
      <vt:lpstr>Wingdings</vt:lpstr>
      <vt:lpstr>Vega - Header</vt:lpstr>
      <vt:lpstr>Vega - Footer Only</vt:lpstr>
      <vt:lpstr>Vega - Free</vt:lpstr>
      <vt:lpstr>Rancang Bangun Sistem Manajemen Informasi Proyek Berbasis Web</vt:lpstr>
      <vt:lpstr>Latar Belakang</vt:lpstr>
      <vt:lpstr>Tujuan</vt:lpstr>
      <vt:lpstr>Manfaat</vt:lpstr>
      <vt:lpstr>PowerPoint Presentation</vt:lpstr>
      <vt:lpstr>PowerPoint Presentation</vt:lpstr>
      <vt:lpstr>Analisa Sistem Berjalan &amp; Solusi</vt:lpstr>
      <vt:lpstr>BACKLOG</vt:lpstr>
      <vt:lpstr>Gambaran Aplikasi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user</cp:lastModifiedBy>
  <cp:revision>414</cp:revision>
  <dcterms:created xsi:type="dcterms:W3CDTF">2015-09-05T11:42:45Z</dcterms:created>
  <dcterms:modified xsi:type="dcterms:W3CDTF">2020-07-16T03:22:18Z</dcterms:modified>
</cp:coreProperties>
</file>